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98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0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2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81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4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1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6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2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8/29/23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6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eb of dots connected">
            <a:extLst>
              <a:ext uri="{FF2B5EF4-FFF2-40B4-BE49-F238E27FC236}">
                <a16:creationId xmlns:a16="http://schemas.microsoft.com/office/drawing/2014/main" id="{95627DED-F214-0683-7EB4-13A6B4BF5F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44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91B33-11BC-E5D5-A9FF-B98527F11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337523"/>
            <a:ext cx="10918056" cy="1327380"/>
          </a:xfrm>
        </p:spPr>
        <p:txBody>
          <a:bodyPr>
            <a:normAutofit/>
          </a:bodyPr>
          <a:lstStyle/>
          <a:p>
            <a:r>
              <a:rPr lang="en-US" dirty="0"/>
              <a:t>Internet4schools – guest Wi-Fi solutions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2F7D7-8605-520E-190A-4814B3034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750937"/>
            <a:ext cx="10918056" cy="468888"/>
          </a:xfrm>
        </p:spPr>
        <p:txBody>
          <a:bodyPr>
            <a:normAutofit/>
          </a:bodyPr>
          <a:lstStyle/>
          <a:p>
            <a:r>
              <a:rPr lang="en-US" dirty="0"/>
              <a:t>Options for connecting adult guest users in schools that have our Protex Appliance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54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987E-2640-96F8-433E-828229A4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Option1				Layer3 routed subnet</a:t>
            </a:r>
          </a:p>
        </p:txBody>
      </p:sp>
      <p:pic>
        <p:nvPicPr>
          <p:cNvPr id="5" name="Content Placeholder 4" descr="Server with solid fill">
            <a:extLst>
              <a:ext uri="{FF2B5EF4-FFF2-40B4-BE49-F238E27FC236}">
                <a16:creationId xmlns:a16="http://schemas.microsoft.com/office/drawing/2014/main" id="{1BA8CE2E-1EEE-673C-AB49-93455D477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4597" y="3868995"/>
            <a:ext cx="914400" cy="914400"/>
          </a:xfrm>
        </p:spPr>
      </p:pic>
      <p:pic>
        <p:nvPicPr>
          <p:cNvPr id="7" name="Graphic 6" descr="Smart Phone with solid fill">
            <a:extLst>
              <a:ext uri="{FF2B5EF4-FFF2-40B4-BE49-F238E27FC236}">
                <a16:creationId xmlns:a16="http://schemas.microsoft.com/office/drawing/2014/main" id="{FB6EE77E-40B3-4758-AF5B-E96936E11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913" y="2216944"/>
            <a:ext cx="914400" cy="914400"/>
          </a:xfrm>
          <a:prstGeom prst="rect">
            <a:avLst/>
          </a:prstGeom>
        </p:spPr>
      </p:pic>
      <p:pic>
        <p:nvPicPr>
          <p:cNvPr id="9" name="Graphic 8" descr="Wireless router with solid fill">
            <a:extLst>
              <a:ext uri="{FF2B5EF4-FFF2-40B4-BE49-F238E27FC236}">
                <a16:creationId xmlns:a16="http://schemas.microsoft.com/office/drawing/2014/main" id="{B3F3ECE9-9D32-8845-0781-B592DE74F6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09825" y="2216944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7C38D3-2D24-37F9-AC21-C5D85DF54362}"/>
              </a:ext>
            </a:extLst>
          </p:cNvPr>
          <p:cNvSpPr txBox="1"/>
          <p:nvPr/>
        </p:nvSpPr>
        <p:spPr>
          <a:xfrm>
            <a:off x="4167912" y="3607515"/>
            <a:ext cx="1490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Layer 3  switch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57C6E0-82ED-45AB-0858-731C8ABA84EA}"/>
              </a:ext>
            </a:extLst>
          </p:cNvPr>
          <p:cNvSpPr txBox="1"/>
          <p:nvPr/>
        </p:nvSpPr>
        <p:spPr>
          <a:xfrm>
            <a:off x="2280016" y="4886981"/>
            <a:ext cx="2500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Guest SSID = VLAN x</a:t>
            </a:r>
          </a:p>
          <a:p>
            <a:r>
              <a:rPr lang="en-US" sz="1400" dirty="0"/>
              <a:t>subnet </a:t>
            </a:r>
            <a:r>
              <a:rPr lang="en-US" sz="1400" b="1" dirty="0">
                <a:solidFill>
                  <a:srgbClr val="FF0000"/>
                </a:solidFill>
              </a:rPr>
              <a:t>10.31.55.0/24</a:t>
            </a:r>
          </a:p>
        </p:txBody>
      </p:sp>
      <p:pic>
        <p:nvPicPr>
          <p:cNvPr id="13" name="Graphic 12" descr="Database with solid fill">
            <a:extLst>
              <a:ext uri="{FF2B5EF4-FFF2-40B4-BE49-F238E27FC236}">
                <a16:creationId xmlns:a16="http://schemas.microsoft.com/office/drawing/2014/main" id="{B0D4FD5C-DA58-B468-2C63-0C15A4BD6B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53265" y="2535644"/>
            <a:ext cx="914400" cy="914400"/>
          </a:xfrm>
          <a:prstGeom prst="rect">
            <a:avLst/>
          </a:prstGeom>
        </p:spPr>
      </p:pic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F2FFA964-1316-CB4D-9366-2E0814CAE2A9}"/>
              </a:ext>
            </a:extLst>
          </p:cNvPr>
          <p:cNvCxnSpPr>
            <a:stCxn id="5" idx="3"/>
            <a:endCxn id="13" idx="1"/>
          </p:cNvCxnSpPr>
          <p:nvPr/>
        </p:nvCxnSpPr>
        <p:spPr>
          <a:xfrm flipV="1">
            <a:off x="5308997" y="2992844"/>
            <a:ext cx="1744268" cy="133335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Wireless router with solid fill">
            <a:extLst>
              <a:ext uri="{FF2B5EF4-FFF2-40B4-BE49-F238E27FC236}">
                <a16:creationId xmlns:a16="http://schemas.microsoft.com/office/drawing/2014/main" id="{18DF702B-03A9-E702-9DA3-3EE39EB05B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72927" y="3956863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37E659A-3332-9ADA-B91A-8121F8AFAB02}"/>
              </a:ext>
            </a:extLst>
          </p:cNvPr>
          <p:cNvSpPr txBox="1"/>
          <p:nvPr/>
        </p:nvSpPr>
        <p:spPr>
          <a:xfrm>
            <a:off x="1825228" y="2977456"/>
            <a:ext cx="3577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Student/Staff Managed  SSID = VLAN y</a:t>
            </a:r>
          </a:p>
          <a:p>
            <a:r>
              <a:rPr lang="en-US" sz="1400" dirty="0"/>
              <a:t>subnet </a:t>
            </a:r>
            <a:r>
              <a:rPr lang="en-US" sz="1400" b="1" dirty="0"/>
              <a:t>10.31.45.0/24</a:t>
            </a:r>
          </a:p>
        </p:txBody>
      </p:sp>
      <p:pic>
        <p:nvPicPr>
          <p:cNvPr id="20" name="Graphic 19" descr="Smart Phone with solid fill">
            <a:extLst>
              <a:ext uri="{FF2B5EF4-FFF2-40B4-BE49-F238E27FC236}">
                <a16:creationId xmlns:a16="http://schemas.microsoft.com/office/drawing/2014/main" id="{2BDCA850-3A4E-625B-B16C-DDFA0F3F4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1529" y="4495801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5F16025-5D48-29C3-8A68-B6D2AEED3096}"/>
              </a:ext>
            </a:extLst>
          </p:cNvPr>
          <p:cNvSpPr txBox="1"/>
          <p:nvPr/>
        </p:nvSpPr>
        <p:spPr>
          <a:xfrm>
            <a:off x="6815137" y="2216944"/>
            <a:ext cx="205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Protex Appliance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BA0F0A-66DD-5DD5-1FC6-6A180304071C}"/>
              </a:ext>
            </a:extLst>
          </p:cNvPr>
          <p:cNvSpPr txBox="1"/>
          <p:nvPr/>
        </p:nvSpPr>
        <p:spPr>
          <a:xfrm>
            <a:off x="7967665" y="2844403"/>
            <a:ext cx="3543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Transparent Filter Default</a:t>
            </a:r>
          </a:p>
          <a:p>
            <a:pPr algn="ctr"/>
            <a:r>
              <a:rPr lang="en-US" sz="1600" dirty="0"/>
              <a:t> = Protex:Student Filtering with SSL content inspection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Transparent Filter Location Map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10.31.55.0/24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600" dirty="0"/>
              <a:t>= Staff No Man in the Middle Filtering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2EA808-B43C-ED7C-1D38-F757E6871275}"/>
              </a:ext>
            </a:extLst>
          </p:cNvPr>
          <p:cNvSpPr txBox="1"/>
          <p:nvPr/>
        </p:nvSpPr>
        <p:spPr>
          <a:xfrm>
            <a:off x="6300890" y="3450044"/>
            <a:ext cx="17608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Transit or routing subnet VLAN z 10.255.255.0/30</a:t>
            </a:r>
          </a:p>
        </p:txBody>
      </p:sp>
    </p:spTree>
    <p:extLst>
      <p:ext uri="{BB962C8B-B14F-4D97-AF65-F5344CB8AC3E}">
        <p14:creationId xmlns:p14="http://schemas.microsoft.com/office/powerpoint/2010/main" val="409235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987E-2640-96F8-433E-828229A4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757238"/>
            <a:ext cx="10639425" cy="1147762"/>
          </a:xfrm>
        </p:spPr>
        <p:txBody>
          <a:bodyPr/>
          <a:lstStyle/>
          <a:p>
            <a:r>
              <a:rPr lang="en-US" dirty="0"/>
              <a:t>Option2				Layer2 connected subnets</a:t>
            </a:r>
          </a:p>
        </p:txBody>
      </p:sp>
      <p:pic>
        <p:nvPicPr>
          <p:cNvPr id="5" name="Content Placeholder 4" descr="Server with solid fill">
            <a:extLst>
              <a:ext uri="{FF2B5EF4-FFF2-40B4-BE49-F238E27FC236}">
                <a16:creationId xmlns:a16="http://schemas.microsoft.com/office/drawing/2014/main" id="{1BA8CE2E-1EEE-673C-AB49-93455D477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167" y="3350303"/>
            <a:ext cx="914400" cy="914400"/>
          </a:xfrm>
        </p:spPr>
      </p:pic>
      <p:pic>
        <p:nvPicPr>
          <p:cNvPr id="7" name="Graphic 6" descr="Smart Phone with solid fill">
            <a:extLst>
              <a:ext uri="{FF2B5EF4-FFF2-40B4-BE49-F238E27FC236}">
                <a16:creationId xmlns:a16="http://schemas.microsoft.com/office/drawing/2014/main" id="{FB6EE77E-40B3-4758-AF5B-E96936E11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913" y="2216944"/>
            <a:ext cx="914400" cy="914400"/>
          </a:xfrm>
          <a:prstGeom prst="rect">
            <a:avLst/>
          </a:prstGeom>
        </p:spPr>
      </p:pic>
      <p:pic>
        <p:nvPicPr>
          <p:cNvPr id="9" name="Graphic 8" descr="Wireless router with solid fill">
            <a:extLst>
              <a:ext uri="{FF2B5EF4-FFF2-40B4-BE49-F238E27FC236}">
                <a16:creationId xmlns:a16="http://schemas.microsoft.com/office/drawing/2014/main" id="{B3F3ECE9-9D32-8845-0781-B592DE74F6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72927" y="1945481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7C38D3-2D24-37F9-AC21-C5D85DF54362}"/>
              </a:ext>
            </a:extLst>
          </p:cNvPr>
          <p:cNvSpPr txBox="1"/>
          <p:nvPr/>
        </p:nvSpPr>
        <p:spPr>
          <a:xfrm>
            <a:off x="4010026" y="3163696"/>
            <a:ext cx="1490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Layer 2  switch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57C6E0-82ED-45AB-0858-731C8ABA84EA}"/>
              </a:ext>
            </a:extLst>
          </p:cNvPr>
          <p:cNvSpPr txBox="1"/>
          <p:nvPr/>
        </p:nvSpPr>
        <p:spPr>
          <a:xfrm>
            <a:off x="2000186" y="4773340"/>
            <a:ext cx="2500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Guest SSID = VLAN x</a:t>
            </a:r>
          </a:p>
          <a:p>
            <a:r>
              <a:rPr lang="en-US" sz="1400" dirty="0"/>
              <a:t>subnet </a:t>
            </a:r>
            <a:r>
              <a:rPr lang="en-US" sz="1400" b="1" dirty="0">
                <a:solidFill>
                  <a:srgbClr val="FF0000"/>
                </a:solidFill>
              </a:rPr>
              <a:t>10.31.55.0/24</a:t>
            </a:r>
          </a:p>
        </p:txBody>
      </p:sp>
      <p:pic>
        <p:nvPicPr>
          <p:cNvPr id="13" name="Graphic 12" descr="Database with solid fill">
            <a:extLst>
              <a:ext uri="{FF2B5EF4-FFF2-40B4-BE49-F238E27FC236}">
                <a16:creationId xmlns:a16="http://schemas.microsoft.com/office/drawing/2014/main" id="{B0D4FD5C-DA58-B468-2C63-0C15A4BD6B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44082" y="2588028"/>
            <a:ext cx="914400" cy="914400"/>
          </a:xfrm>
          <a:prstGeom prst="rect">
            <a:avLst/>
          </a:prstGeom>
        </p:spPr>
      </p:pic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F2FFA964-1316-CB4D-9366-2E0814CAE2A9}"/>
              </a:ext>
            </a:extLst>
          </p:cNvPr>
          <p:cNvCxnSpPr>
            <a:cxnSpLocks/>
          </p:cNvCxnSpPr>
          <p:nvPr/>
        </p:nvCxnSpPr>
        <p:spPr>
          <a:xfrm flipV="1">
            <a:off x="5001815" y="3586976"/>
            <a:ext cx="2799467" cy="477656"/>
          </a:xfrm>
          <a:prstGeom prst="bentConnector2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Wireless router with solid fill">
            <a:extLst>
              <a:ext uri="{FF2B5EF4-FFF2-40B4-BE49-F238E27FC236}">
                <a16:creationId xmlns:a16="http://schemas.microsoft.com/office/drawing/2014/main" id="{18DF702B-03A9-E702-9DA3-3EE39EB05B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72927" y="3956863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37E659A-3332-9ADA-B91A-8121F8AFAB02}"/>
              </a:ext>
            </a:extLst>
          </p:cNvPr>
          <p:cNvSpPr txBox="1"/>
          <p:nvPr/>
        </p:nvSpPr>
        <p:spPr>
          <a:xfrm>
            <a:off x="1674444" y="2820891"/>
            <a:ext cx="3577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Student/Staff Managed  </a:t>
            </a:r>
          </a:p>
          <a:p>
            <a:r>
              <a:rPr lang="en-US" sz="1400" dirty="0"/>
              <a:t>SSID = VLAN y</a:t>
            </a:r>
          </a:p>
          <a:p>
            <a:r>
              <a:rPr lang="en-US" sz="1400" dirty="0"/>
              <a:t>subnet 10.31.45.0/24</a:t>
            </a:r>
          </a:p>
        </p:txBody>
      </p:sp>
      <p:pic>
        <p:nvPicPr>
          <p:cNvPr id="20" name="Graphic 19" descr="Smart Phone with solid fill">
            <a:extLst>
              <a:ext uri="{FF2B5EF4-FFF2-40B4-BE49-F238E27FC236}">
                <a16:creationId xmlns:a16="http://schemas.microsoft.com/office/drawing/2014/main" id="{2BDCA850-3A4E-625B-B16C-DDFA0F3F4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1529" y="4495801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5F16025-5D48-29C3-8A68-B6D2AEED3096}"/>
              </a:ext>
            </a:extLst>
          </p:cNvPr>
          <p:cNvSpPr txBox="1"/>
          <p:nvPr/>
        </p:nvSpPr>
        <p:spPr>
          <a:xfrm>
            <a:off x="7232163" y="2297239"/>
            <a:ext cx="205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Protex Appliance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BA0F0A-66DD-5DD5-1FC6-6A180304071C}"/>
              </a:ext>
            </a:extLst>
          </p:cNvPr>
          <p:cNvSpPr txBox="1"/>
          <p:nvPr/>
        </p:nvSpPr>
        <p:spPr>
          <a:xfrm>
            <a:off x="8113983" y="3474209"/>
            <a:ext cx="35432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Transparent Filter Default</a:t>
            </a:r>
          </a:p>
          <a:p>
            <a:pPr algn="ctr"/>
            <a:r>
              <a:rPr lang="en-US" sz="1600" dirty="0"/>
              <a:t> = Protex:Student Filtering with SSL content inspection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Transparent Filter Location Map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10.31.55.0/24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600" dirty="0"/>
              <a:t>= Staff No Man in the Middle Filtering</a:t>
            </a:r>
          </a:p>
        </p:txBody>
      </p:sp>
      <p:cxnSp>
        <p:nvCxnSpPr>
          <p:cNvPr id="6" name="Elbow Connector 5">
            <a:extLst>
              <a:ext uri="{FF2B5EF4-FFF2-40B4-BE49-F238E27FC236}">
                <a16:creationId xmlns:a16="http://schemas.microsoft.com/office/drawing/2014/main" id="{FE3C182F-07F5-A1F0-7855-D4E54B028364}"/>
              </a:ext>
            </a:extLst>
          </p:cNvPr>
          <p:cNvCxnSpPr>
            <a:stCxn id="5" idx="3"/>
            <a:endCxn id="13" idx="1"/>
          </p:cNvCxnSpPr>
          <p:nvPr/>
        </p:nvCxnSpPr>
        <p:spPr>
          <a:xfrm flipV="1">
            <a:off x="5013567" y="3045228"/>
            <a:ext cx="2330515" cy="762275"/>
          </a:xfrm>
          <a:prstGeom prst="bentConnector3">
            <a:avLst/>
          </a:prstGeom>
          <a:ln w="254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71ACDAA-BB11-00E5-9CF4-009B10E8FEF9}"/>
              </a:ext>
            </a:extLst>
          </p:cNvPr>
          <p:cNvSpPr txBox="1"/>
          <p:nvPr/>
        </p:nvSpPr>
        <p:spPr>
          <a:xfrm>
            <a:off x="4510387" y="2582793"/>
            <a:ext cx="2625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Untagged VLAN y to Protex LAN port 10.31.45.1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C032F4-D332-7F4E-BD98-79BE7289DDA2}"/>
              </a:ext>
            </a:extLst>
          </p:cNvPr>
          <p:cNvSpPr txBox="1"/>
          <p:nvPr/>
        </p:nvSpPr>
        <p:spPr>
          <a:xfrm>
            <a:off x="5349413" y="4283985"/>
            <a:ext cx="2625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Untagged VLAN x to Protex DMZ port </a:t>
            </a:r>
            <a:r>
              <a:rPr lang="en-US" sz="1400" b="1" dirty="0">
                <a:solidFill>
                  <a:srgbClr val="FF0000"/>
                </a:solidFill>
              </a:rPr>
              <a:t>10.31.55.1</a:t>
            </a:r>
          </a:p>
        </p:txBody>
      </p:sp>
    </p:spTree>
    <p:extLst>
      <p:ext uri="{BB962C8B-B14F-4D97-AF65-F5344CB8AC3E}">
        <p14:creationId xmlns:p14="http://schemas.microsoft.com/office/powerpoint/2010/main" val="73703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987E-2640-96F8-433E-828229A4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Option3				WIFI NAT MODE</a:t>
            </a:r>
          </a:p>
        </p:txBody>
      </p:sp>
      <p:pic>
        <p:nvPicPr>
          <p:cNvPr id="5" name="Content Placeholder 4" descr="Server with solid fill">
            <a:extLst>
              <a:ext uri="{FF2B5EF4-FFF2-40B4-BE49-F238E27FC236}">
                <a16:creationId xmlns:a16="http://schemas.microsoft.com/office/drawing/2014/main" id="{1BA8CE2E-1EEE-673C-AB49-93455D477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28504" y="3924145"/>
            <a:ext cx="914400" cy="914400"/>
          </a:xfrm>
        </p:spPr>
      </p:pic>
      <p:pic>
        <p:nvPicPr>
          <p:cNvPr id="7" name="Graphic 6" descr="Smart Phone with solid fill">
            <a:extLst>
              <a:ext uri="{FF2B5EF4-FFF2-40B4-BE49-F238E27FC236}">
                <a16:creationId xmlns:a16="http://schemas.microsoft.com/office/drawing/2014/main" id="{FB6EE77E-40B3-4758-AF5B-E96936E11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955" y="2013662"/>
            <a:ext cx="914400" cy="914400"/>
          </a:xfrm>
          <a:prstGeom prst="rect">
            <a:avLst/>
          </a:prstGeom>
        </p:spPr>
      </p:pic>
      <p:pic>
        <p:nvPicPr>
          <p:cNvPr id="9" name="Graphic 8" descr="Wireless router with solid fill">
            <a:extLst>
              <a:ext uri="{FF2B5EF4-FFF2-40B4-BE49-F238E27FC236}">
                <a16:creationId xmlns:a16="http://schemas.microsoft.com/office/drawing/2014/main" id="{B3F3ECE9-9D32-8845-0781-B592DE74F6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02038" y="1873535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7C38D3-2D24-37F9-AC21-C5D85DF54362}"/>
              </a:ext>
            </a:extLst>
          </p:cNvPr>
          <p:cNvSpPr txBox="1"/>
          <p:nvPr/>
        </p:nvSpPr>
        <p:spPr>
          <a:xfrm>
            <a:off x="4196205" y="3665664"/>
            <a:ext cx="1490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Layer 2 switch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57C6E0-82ED-45AB-0858-731C8ABA84EA}"/>
              </a:ext>
            </a:extLst>
          </p:cNvPr>
          <p:cNvSpPr txBox="1"/>
          <p:nvPr/>
        </p:nvSpPr>
        <p:spPr>
          <a:xfrm>
            <a:off x="2209736" y="5146655"/>
            <a:ext cx="278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Guest SSID = DHCP/NAT Mode</a:t>
            </a:r>
          </a:p>
          <a:p>
            <a:r>
              <a:rPr lang="en-US" sz="1400" dirty="0"/>
              <a:t>Client Scope 192.168.1.0/24 </a:t>
            </a:r>
          </a:p>
          <a:p>
            <a:r>
              <a:rPr lang="en-US" sz="1400" dirty="0"/>
              <a:t>AP address /  NAT address </a:t>
            </a:r>
            <a:r>
              <a:rPr lang="en-US" sz="1400" b="1" dirty="0">
                <a:solidFill>
                  <a:srgbClr val="FF0000"/>
                </a:solidFill>
              </a:rPr>
              <a:t>10.31.45.5</a:t>
            </a:r>
          </a:p>
        </p:txBody>
      </p:sp>
      <p:pic>
        <p:nvPicPr>
          <p:cNvPr id="13" name="Graphic 12" descr="Database with solid fill">
            <a:extLst>
              <a:ext uri="{FF2B5EF4-FFF2-40B4-BE49-F238E27FC236}">
                <a16:creationId xmlns:a16="http://schemas.microsoft.com/office/drawing/2014/main" id="{B0D4FD5C-DA58-B468-2C63-0C15A4BD6B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53265" y="2535644"/>
            <a:ext cx="914400" cy="914400"/>
          </a:xfrm>
          <a:prstGeom prst="rect">
            <a:avLst/>
          </a:prstGeom>
        </p:spPr>
      </p:pic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F2FFA964-1316-CB4D-9366-2E0814CAE2A9}"/>
              </a:ext>
            </a:extLst>
          </p:cNvPr>
          <p:cNvCxnSpPr>
            <a:stCxn id="5" idx="3"/>
            <a:endCxn id="13" idx="1"/>
          </p:cNvCxnSpPr>
          <p:nvPr/>
        </p:nvCxnSpPr>
        <p:spPr>
          <a:xfrm flipV="1">
            <a:off x="5142904" y="2992844"/>
            <a:ext cx="1910361" cy="138850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Wireless router with solid fill">
            <a:extLst>
              <a:ext uri="{FF2B5EF4-FFF2-40B4-BE49-F238E27FC236}">
                <a16:creationId xmlns:a16="http://schemas.microsoft.com/office/drawing/2014/main" id="{18DF702B-03A9-E702-9DA3-3EE39EB05B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62848" y="4285766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37E659A-3332-9ADA-B91A-8121F8AFAB02}"/>
              </a:ext>
            </a:extLst>
          </p:cNvPr>
          <p:cNvSpPr txBox="1"/>
          <p:nvPr/>
        </p:nvSpPr>
        <p:spPr>
          <a:xfrm>
            <a:off x="982859" y="3023549"/>
            <a:ext cx="3577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Student/Staff Managed  SSID - Bridge Mode</a:t>
            </a:r>
          </a:p>
          <a:p>
            <a:r>
              <a:rPr lang="en-US" sz="1400" dirty="0"/>
              <a:t>AP address 10.31.45.5</a:t>
            </a:r>
          </a:p>
          <a:p>
            <a:r>
              <a:rPr lang="en-US" sz="1400" dirty="0"/>
              <a:t>Client scope 10.31.45.0/24 – passed through AP un-</a:t>
            </a:r>
            <a:r>
              <a:rPr lang="en-US" sz="1400" dirty="0" err="1"/>
              <a:t>natted</a:t>
            </a:r>
            <a:endParaRPr lang="en-US" sz="1400" dirty="0"/>
          </a:p>
        </p:txBody>
      </p:sp>
      <p:pic>
        <p:nvPicPr>
          <p:cNvPr id="20" name="Graphic 19" descr="Smart Phone with solid fill">
            <a:extLst>
              <a:ext uri="{FF2B5EF4-FFF2-40B4-BE49-F238E27FC236}">
                <a16:creationId xmlns:a16="http://schemas.microsoft.com/office/drawing/2014/main" id="{2BDCA850-3A4E-625B-B16C-DDFA0F3F4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1529" y="4495801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5F16025-5D48-29C3-8A68-B6D2AEED3096}"/>
              </a:ext>
            </a:extLst>
          </p:cNvPr>
          <p:cNvSpPr txBox="1"/>
          <p:nvPr/>
        </p:nvSpPr>
        <p:spPr>
          <a:xfrm>
            <a:off x="6815137" y="2216944"/>
            <a:ext cx="205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Protex Appliance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BA0F0A-66DD-5DD5-1FC6-6A180304071C}"/>
              </a:ext>
            </a:extLst>
          </p:cNvPr>
          <p:cNvSpPr txBox="1"/>
          <p:nvPr/>
        </p:nvSpPr>
        <p:spPr>
          <a:xfrm>
            <a:off x="7967665" y="2844403"/>
            <a:ext cx="35432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Transparent Filter Default</a:t>
            </a:r>
          </a:p>
          <a:p>
            <a:pPr algn="ctr"/>
            <a:r>
              <a:rPr lang="en-US" sz="1600" dirty="0"/>
              <a:t> = Protex:Student Filtering with SSL content inspection for un-</a:t>
            </a:r>
            <a:r>
              <a:rPr lang="en-US" sz="1600" dirty="0" err="1"/>
              <a:t>natted</a:t>
            </a:r>
            <a:r>
              <a:rPr lang="en-US" sz="1600" dirty="0"/>
              <a:t> student/staff devices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Transparent Filter Location Map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10.31.45.5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/>
              <a:t>= Staff No Man in the Middle Filtering</a:t>
            </a:r>
          </a:p>
          <a:p>
            <a:pPr algn="ctr"/>
            <a:r>
              <a:rPr lang="en-US" sz="1600" dirty="0"/>
              <a:t>192.168.1.x clients “hide” behind Access Point IP address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EDCC5-B950-7B5F-7BA3-AF5FFC7F6817}"/>
              </a:ext>
            </a:extLst>
          </p:cNvPr>
          <p:cNvSpPr txBox="1"/>
          <p:nvPr/>
        </p:nvSpPr>
        <p:spPr>
          <a:xfrm>
            <a:off x="6272471" y="2660987"/>
            <a:ext cx="1051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10.31.45.1</a:t>
            </a:r>
          </a:p>
        </p:txBody>
      </p:sp>
    </p:spTree>
    <p:extLst>
      <p:ext uri="{BB962C8B-B14F-4D97-AF65-F5344CB8AC3E}">
        <p14:creationId xmlns:p14="http://schemas.microsoft.com/office/powerpoint/2010/main" val="654641606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5E8"/>
      </a:lt2>
      <a:accent1>
        <a:srgbClr val="D19651"/>
      </a:accent1>
      <a:accent2>
        <a:srgbClr val="A9A64F"/>
      </a:accent2>
      <a:accent3>
        <a:srgbClr val="90AB63"/>
      </a:accent3>
      <a:accent4>
        <a:srgbClr val="66B253"/>
      </a:accent4>
      <a:accent5>
        <a:srgbClr val="58B46B"/>
      </a:accent5>
      <a:accent6>
        <a:srgbClr val="53B28E"/>
      </a:accent6>
      <a:hlink>
        <a:srgbClr val="6283AA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246</Words>
  <Application>Microsoft Macintosh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Trade Gothic Next Cond</vt:lpstr>
      <vt:lpstr>Trade Gothic Next Light</vt:lpstr>
      <vt:lpstr>AfterglowVTI</vt:lpstr>
      <vt:lpstr>Internet4schools – guest Wi-Fi solutions</vt:lpstr>
      <vt:lpstr>Option1    Layer3 routed subnet</vt:lpstr>
      <vt:lpstr>Option2    Layer2 connected subnets</vt:lpstr>
      <vt:lpstr>Option3    WIFI NAT MODE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Internet4schools – guest Wi-Fi solutions</dc:title>
  <dc:creator>Simon Bright</dc:creator>
  <cp:lastModifiedBy>Simon Bright</cp:lastModifiedBy>
  <cp:revision>12</cp:revision>
  <dcterms:created xsi:type="dcterms:W3CDTF">2022-10-19T13:02:14Z</dcterms:created>
  <dcterms:modified xsi:type="dcterms:W3CDTF">2023-08-29T16:17:53Z</dcterms:modified>
</cp:coreProperties>
</file>