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3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71"/>
  </p:normalViewPr>
  <p:slideViewPr>
    <p:cSldViewPr snapToGrid="0">
      <p:cViewPr varScale="1">
        <p:scale>
          <a:sx n="104" d="100"/>
          <a:sy n="104" d="100"/>
        </p:scale>
        <p:origin x="896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AD96F2-02BD-E71F-EFBD-14FECCF2D33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2"/>
            <a:ext cx="7172325" cy="3152251"/>
          </a:xfrm>
        </p:spPr>
        <p:txBody>
          <a:bodyPr anchor="b">
            <a:normAutofit/>
          </a:bodyPr>
          <a:lstStyle>
            <a:lvl1pPr algn="l">
              <a:defRPr sz="28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BE90113-E8E1-4E48-41BC-583802BFC95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920137"/>
            <a:ext cx="7172325" cy="1122363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AC7EE5-BFF0-D779-4261-E239DB450A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D92BC-42A9-434B-8530-ADBF4485E407}" type="datetimeFigureOut">
              <a:rPr lang="en-US" smtClean="0"/>
              <a:t>8/29/23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3789492-34ED-FE24-4F29-E4C8F5497B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FB0C886-7F1E-7BC1-9A9E-B24C2AC2F0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89F9E-9962-4B7B-BA18-A15907CCC6BF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1C74AEE6-9CA7-5247-DC34-99634247DF50}"/>
              </a:ext>
            </a:extLst>
          </p:cNvPr>
          <p:cNvCxnSpPr>
            <a:cxnSpLocks/>
          </p:cNvCxnSpPr>
          <p:nvPr/>
        </p:nvCxnSpPr>
        <p:spPr>
          <a:xfrm>
            <a:off x="1638300" y="4596637"/>
            <a:ext cx="971155" cy="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119850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2F4143-3C41-D626-8F64-36A9C9F1A6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2500" y="914400"/>
            <a:ext cx="9962791" cy="9906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452C4FB-B560-A0FC-6435-952981BC9A1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952500" y="2285997"/>
            <a:ext cx="9962791" cy="3890965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87CEC4F-0A90-11E2-E43E-B9E765AFBD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D92BC-42A9-434B-8530-ADBF4485E407}" type="datetimeFigureOut">
              <a:rPr lang="en-US" smtClean="0"/>
              <a:t>8/29/23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B2A5B4-1D77-B0AC-49E7-CAE9556B1C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1396EF9-2FDA-8E87-D546-8840CEBF03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89F9E-9962-4B7B-BA18-A15907CCC6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41028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4085AB7-38B3-7F80-0B2D-7960F563752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224513" y="1052423"/>
            <a:ext cx="1771292" cy="4917056"/>
          </a:xfrm>
        </p:spPr>
        <p:txBody>
          <a:bodyPr vert="eaVer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5ADBDC3-E9EA-8699-B2E4-4C7784455BA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1006414" y="1052424"/>
            <a:ext cx="7873043" cy="4917056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E1DBEDE-3A67-6FCA-25F3-B91F7C82ED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D92BC-42A9-434B-8530-ADBF4485E407}" type="datetimeFigureOut">
              <a:rPr lang="en-US" smtClean="0"/>
              <a:t>8/29/23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9EFF51-4318-20EA-3A3A-8FE203B1A7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DCD9703-5BAD-DE95-98D9-0F30E7C093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89F9E-9962-4B7B-BA18-A15907CCC6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15251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4532FD-157B-437C-E9D5-B66E8B3B19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790A51-A7E8-7A6A-5FD0-F9B250BE41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578C8B8-F999-7D95-435D-17CE6ACCDC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D92BC-42A9-434B-8530-ADBF4485E407}" type="datetimeFigureOut">
              <a:rPr lang="en-US" smtClean="0"/>
              <a:t>8/29/23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E427265-C89C-937F-1DA3-F377F68770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6EB89E-4530-3632-3485-F481DB042E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89F9E-9962-4B7B-BA18-A15907CCC6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15606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18056A-761D-1DBC-276A-2A46D153C0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71613" y="1355763"/>
            <a:ext cx="6972300" cy="2255794"/>
          </a:xfrm>
        </p:spPr>
        <p:txBody>
          <a:bodyPr anchor="t">
            <a:normAutofit/>
          </a:bodyPr>
          <a:lstStyle>
            <a:lvl1pPr>
              <a:lnSpc>
                <a:spcPct val="110000"/>
              </a:lnSpc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93904B3-6AC1-19D5-3EAE-2009A3B4CE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524000" y="4921820"/>
            <a:ext cx="5524500" cy="1150934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FA2A86D-493D-5BF6-8AA6-F1231E3BAE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D92BC-42A9-434B-8530-ADBF4485E407}" type="datetimeFigureOut">
              <a:rPr lang="en-US" smtClean="0"/>
              <a:t>8/29/23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CCCD76-6623-164A-7BFA-207AFA0576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A64312-1F20-5486-62B0-A8BB8829D6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89F9E-9962-4B7B-BA18-A15907CCC6BF}" type="slidenum">
              <a:rPr lang="en-US" smtClean="0"/>
              <a:t>‹#›</a:t>
            </a:fld>
            <a:endParaRPr lang="en-US"/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4703F1C9-9114-4426-6F07-F7FF9CCD5FC4}"/>
              </a:ext>
            </a:extLst>
          </p:cNvPr>
          <p:cNvCxnSpPr>
            <a:cxnSpLocks/>
          </p:cNvCxnSpPr>
          <p:nvPr/>
        </p:nvCxnSpPr>
        <p:spPr>
          <a:xfrm>
            <a:off x="1638300" y="4596637"/>
            <a:ext cx="971155" cy="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408171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BCFC4C-4D16-E5A8-F934-8B158F6F27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9BDE54-F935-945D-3E4F-B659695E84D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952500" y="2286002"/>
            <a:ext cx="5067300" cy="3890961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28F3710-E06B-05DE-937A-C92E52569E3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2286001"/>
            <a:ext cx="5067300" cy="3890962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7302EFD-42D3-11C1-677E-0E478B93F7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D92BC-42A9-434B-8530-ADBF4485E407}" type="datetimeFigureOut">
              <a:rPr lang="en-US" smtClean="0"/>
              <a:t>8/29/23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24C2F08-0D93-B14B-6106-2925DF3E16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9A5DE81-F2AB-CCB9-8B68-5E4F31011F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89F9E-9962-4B7B-BA18-A15907CCC6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59494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F2D81B-4E36-1511-E9A7-8FB931B41F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2500" y="1004888"/>
            <a:ext cx="10287000" cy="900112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7FA73DE-183B-9473-20AD-2D3BFED8439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52501" y="2085959"/>
            <a:ext cx="4886325" cy="590566"/>
          </a:xfrm>
        </p:spPr>
        <p:txBody>
          <a:bodyPr anchor="b">
            <a:normAutofit/>
          </a:bodyPr>
          <a:lstStyle>
            <a:lvl1pPr marL="0" indent="0">
              <a:buNone/>
              <a:defRPr sz="1800" b="0" cap="all" spc="300" baseline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D70FB3D-60AC-DEF2-4472-31B4E076CBC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952501" y="3048001"/>
            <a:ext cx="4886325" cy="322263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16E5BDB-B29C-788F-E2FB-6C154E8FE82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353174" y="2085959"/>
            <a:ext cx="4886325" cy="590566"/>
          </a:xfrm>
        </p:spPr>
        <p:txBody>
          <a:bodyPr anchor="b">
            <a:normAutofit/>
          </a:bodyPr>
          <a:lstStyle>
            <a:lvl1pPr marL="0" indent="0">
              <a:buNone/>
              <a:defRPr sz="1800" b="0" cap="all" spc="300" baseline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513FF49-3276-24CA-BC81-FA92C0A9309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353174" y="3048000"/>
            <a:ext cx="4886325" cy="322263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E8FA1C8-C196-9BE1-F603-3FC17EDD91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D92BC-42A9-434B-8530-ADBF4485E407}" type="datetimeFigureOut">
              <a:rPr lang="en-US" smtClean="0"/>
              <a:t>8/29/23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FB79692-E142-E1D7-AD17-30C5F13657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C90FCF2-7B78-2A2A-F878-58335FEA39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89F9E-9962-4B7B-BA18-A15907CCC6BF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BC2D0356-1ECF-682B-F87A-811BDD28B2CB}"/>
              </a:ext>
            </a:extLst>
          </p:cNvPr>
          <p:cNvCxnSpPr>
            <a:cxnSpLocks/>
          </p:cNvCxnSpPr>
          <p:nvPr/>
        </p:nvCxnSpPr>
        <p:spPr>
          <a:xfrm>
            <a:off x="1052513" y="2876817"/>
            <a:ext cx="971155" cy="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B906CA06-9701-E645-C0A5-594B227B288F}"/>
              </a:ext>
            </a:extLst>
          </p:cNvPr>
          <p:cNvCxnSpPr>
            <a:cxnSpLocks/>
          </p:cNvCxnSpPr>
          <p:nvPr/>
        </p:nvCxnSpPr>
        <p:spPr>
          <a:xfrm>
            <a:off x="6435725" y="2876817"/>
            <a:ext cx="971155" cy="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95147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4214DA-C0D4-E152-7F42-F6352C961E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0" y="914400"/>
            <a:ext cx="9715500" cy="99060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EC2AA04-1E84-460C-F560-A228F930F0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D92BC-42A9-434B-8530-ADBF4485E407}" type="datetimeFigureOut">
              <a:rPr lang="en-US" smtClean="0"/>
              <a:t>8/29/23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4AB260E-3910-7D1B-5074-24F5F0AB53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C2020F1-A878-9B80-6B4F-7D71406BBF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89F9E-9962-4B7B-BA18-A15907CCC6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454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B7652D6-7AE9-3E3B-5C1B-2B4399B150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D92BC-42A9-434B-8530-ADBF4485E407}" type="datetimeFigureOut">
              <a:rPr lang="en-US" smtClean="0"/>
              <a:t>8/29/23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9A7127E-2A63-6F45-4C40-8358436307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C56FB79-D9D1-5381-0019-E24F8B4DAA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89F9E-9962-4B7B-BA18-A15907CCC6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65698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DC23B5-7DA9-0E4F-DA39-4624DB8A25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0" y="1369065"/>
            <a:ext cx="3266536" cy="2312979"/>
          </a:xfrm>
        </p:spPr>
        <p:txBody>
          <a:bodyPr anchor="b">
            <a:noAutofit/>
          </a:bodyPr>
          <a:lstStyle>
            <a:lvl1pPr>
              <a:defRPr sz="28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4A5E77-518A-1FB9-B473-E19CADE046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24423" y="987425"/>
            <a:ext cx="5615077" cy="4873625"/>
          </a:xfrm>
        </p:spPr>
        <p:txBody>
          <a:bodyPr anchor="ctr"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365344F-7D06-2406-D113-D24587835D6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524000" y="3947801"/>
            <a:ext cx="3266536" cy="2382838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22BE708-BAD0-A0A6-9332-9D2179E673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D92BC-42A9-434B-8530-ADBF4485E407}" type="datetimeFigureOut">
              <a:rPr lang="en-US" smtClean="0"/>
              <a:t>8/29/23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8A70050-9362-4EC4-6B73-3A38445B71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6CDA991-8608-CAB4-33FA-03D380D2F0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89F9E-9962-4B7B-BA18-A15907CCC6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57250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07B837-332D-9100-E007-7DE2794814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3999" y="1385457"/>
            <a:ext cx="3312543" cy="2304288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E0DE983-0B0E-07CC-8C57-4EA529E27D1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624423" y="957263"/>
            <a:ext cx="5372189" cy="4962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4CAB867-3FC6-5007-61B0-D9B7E5B0CED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524000" y="3958315"/>
            <a:ext cx="3312542" cy="1961473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6FC7E0F-BFE1-7134-163B-B777970B76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D92BC-42A9-434B-8530-ADBF4485E407}" type="datetimeFigureOut">
              <a:rPr lang="en-US" smtClean="0"/>
              <a:t>8/29/23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D395D0B-4F98-F3BE-FB23-22D8C5D41F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2FB2E3D-2188-B7A9-0ECE-9781473584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89F9E-9962-4B7B-BA18-A15907CCC6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78164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F5258B98-3BD5-0A20-B0E7-944EAEB2654A}"/>
              </a:ext>
            </a:extLst>
          </p:cNvPr>
          <p:cNvSpPr/>
          <p:nvPr/>
        </p:nvSpPr>
        <p:spPr>
          <a:xfrm>
            <a:off x="0" y="3510612"/>
            <a:ext cx="12192000" cy="3347388"/>
          </a:xfrm>
          <a:prstGeom prst="rect">
            <a:avLst/>
          </a:prstGeom>
          <a:gradFill>
            <a:gsLst>
              <a:gs pos="14000">
                <a:schemeClr val="accent1">
                  <a:lumMod val="60000"/>
                  <a:lumOff val="40000"/>
                  <a:alpha val="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0D404C1-E8A5-65FC-C068-21EA0397ED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2500" y="757238"/>
            <a:ext cx="10287000" cy="114776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6DCFD78-F171-BA47-AAF3-C6EB75F94C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52500" y="2285997"/>
            <a:ext cx="10287000" cy="389096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5965A77-B1AB-D608-A6C5-F0F99B6913D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 rot="5400000">
            <a:off x="10568087" y="4756249"/>
            <a:ext cx="247630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00" b="1" cap="all" spc="300" baseline="0">
                <a:solidFill>
                  <a:schemeClr val="tx1"/>
                </a:solidFill>
              </a:defRPr>
            </a:lvl1pPr>
          </a:lstStyle>
          <a:p>
            <a:fld id="{9D0D92BC-42A9-434B-8530-ADBF4485E407}" type="datetimeFigureOut">
              <a:rPr lang="en-US" smtClean="0"/>
              <a:pPr/>
              <a:t>8/29/23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DE34E5-5E9B-7786-05B5-B93241EE2F4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 rot="5400000">
            <a:off x="10589519" y="1758059"/>
            <a:ext cx="243344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00" b="1" cap="all" spc="300" baseline="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25CD4B-611E-32FA-419D-326099EEF34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39542" y="3246437"/>
            <a:ext cx="5333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 b="1" cap="all" baseline="0">
                <a:solidFill>
                  <a:schemeClr val="tx1"/>
                </a:solidFill>
                <a:latin typeface="+mj-lt"/>
              </a:defRPr>
            </a:lvl1pPr>
          </a:lstStyle>
          <a:p>
            <a:fld id="{A0289F9E-9962-4B7B-BA18-A15907CCC6B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44655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72" r:id="rId6"/>
    <p:sldLayoutId id="2147483667" r:id="rId7"/>
    <p:sldLayoutId id="2147483668" r:id="rId8"/>
    <p:sldLayoutId id="2147483669" r:id="rId9"/>
    <p:sldLayoutId id="2147483671" r:id="rId10"/>
    <p:sldLayoutId id="2147483670" r:id="rId11"/>
  </p:sldLayoutIdLst>
  <p:txStyles>
    <p:titleStyle>
      <a:lvl1pPr algn="l" defTabSz="914400" rtl="0" eaLnBrk="1" latinLnBrk="0" hangingPunct="1">
        <a:lnSpc>
          <a:spcPct val="120000"/>
        </a:lnSpc>
        <a:spcBef>
          <a:spcPct val="0"/>
        </a:spcBef>
        <a:buNone/>
        <a:defRPr sz="2800" b="1" kern="1200" cap="all" spc="6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256032" indent="0" algn="l" defTabSz="914400" rtl="0" eaLnBrk="1" latinLnBrk="0" hangingPunct="1">
        <a:lnSpc>
          <a:spcPct val="120000"/>
        </a:lnSpc>
        <a:spcBef>
          <a:spcPts val="500"/>
        </a:spcBef>
        <a:buFontTx/>
        <a:buNone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2pPr>
      <a:lvl3pPr marL="521208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39496" indent="0" algn="l" defTabSz="914400" rtl="0" eaLnBrk="1" latinLnBrk="0" hangingPunct="1">
        <a:lnSpc>
          <a:spcPct val="120000"/>
        </a:lnSpc>
        <a:spcBef>
          <a:spcPts val="500"/>
        </a:spcBef>
        <a:buFontTx/>
        <a:buNone/>
        <a:defRPr sz="1200" b="1" kern="1200">
          <a:solidFill>
            <a:schemeClr val="tx1"/>
          </a:solidFill>
          <a:latin typeface="+mn-lt"/>
          <a:ea typeface="+mn-ea"/>
          <a:cs typeface="+mn-cs"/>
        </a:defRPr>
      </a:lvl4pPr>
      <a:lvl5pPr marL="832104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svg"/><Relationship Id="rId7" Type="http://schemas.openxmlformats.org/officeDocument/2006/relationships/image" Target="../media/image7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svg"/><Relationship Id="rId4" Type="http://schemas.openxmlformats.org/officeDocument/2006/relationships/image" Target="../media/image4.png"/><Relationship Id="rId9" Type="http://schemas.openxmlformats.org/officeDocument/2006/relationships/image" Target="../media/image9.sv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svg"/><Relationship Id="rId7" Type="http://schemas.openxmlformats.org/officeDocument/2006/relationships/image" Target="../media/image7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svg"/><Relationship Id="rId4" Type="http://schemas.openxmlformats.org/officeDocument/2006/relationships/image" Target="../media/image4.png"/><Relationship Id="rId9" Type="http://schemas.openxmlformats.org/officeDocument/2006/relationships/image" Target="../media/image9.sv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svg"/><Relationship Id="rId7" Type="http://schemas.openxmlformats.org/officeDocument/2006/relationships/image" Target="../media/image7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svg"/><Relationship Id="rId4" Type="http://schemas.openxmlformats.org/officeDocument/2006/relationships/image" Target="../media/image4.png"/><Relationship Id="rId9" Type="http://schemas.openxmlformats.org/officeDocument/2006/relationships/image" Target="../media/image9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web of dots connected">
            <a:extLst>
              <a:ext uri="{FF2B5EF4-FFF2-40B4-BE49-F238E27FC236}">
                <a16:creationId xmlns:a16="http://schemas.microsoft.com/office/drawing/2014/main" id="{95627DED-F214-0683-7EB4-13A6B4BF5FCA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0444" r="1" b="1"/>
          <a:stretch/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ED49FE6D-E54D-4A15-9572-966ED42F8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4251489"/>
            <a:ext cx="12192000" cy="2077327"/>
          </a:xfrm>
          <a:prstGeom prst="rect">
            <a:avLst/>
          </a:prstGeom>
          <a:solidFill>
            <a:schemeClr val="bg1">
              <a:alpha val="9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1291B33-11BC-E5D5-A9FF-B98527F11FE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30688" y="4337523"/>
            <a:ext cx="10918056" cy="1327380"/>
          </a:xfrm>
        </p:spPr>
        <p:txBody>
          <a:bodyPr>
            <a:normAutofit/>
          </a:bodyPr>
          <a:lstStyle/>
          <a:p>
            <a:r>
              <a:rPr lang="en-US" dirty="0"/>
              <a:t>Internet4schools – guest Wi-Fi solutions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972F7D7-8605-520E-190A-4814B303456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30688" y="5750937"/>
            <a:ext cx="10918056" cy="468888"/>
          </a:xfrm>
        </p:spPr>
        <p:txBody>
          <a:bodyPr>
            <a:normAutofit/>
          </a:bodyPr>
          <a:lstStyle/>
          <a:p>
            <a:r>
              <a:rPr lang="en-US" dirty="0"/>
              <a:t>Options for connecting adult guest users in schools that have our Protex Appliance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EAFC8083-BBFA-464C-A805-4E844F66B2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 bwMode="white">
          <a:xfrm>
            <a:off x="0" y="4149692"/>
            <a:ext cx="12188824" cy="0"/>
          </a:xfrm>
          <a:prstGeom prst="line">
            <a:avLst/>
          </a:prstGeom>
          <a:ln w="50800">
            <a:solidFill>
              <a:schemeClr val="bg1">
                <a:alpha val="93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67DF9911-4A37-4096-BE25-0CCCFECBF6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724400" y="5711486"/>
            <a:ext cx="2743200" cy="0"/>
          </a:xfrm>
          <a:prstGeom prst="line">
            <a:avLst/>
          </a:prstGeom>
          <a:ln w="1905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CC752BC6-CDD2-4020-8DCF-B5E813CD3A5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 bwMode="white">
          <a:xfrm>
            <a:off x="0" y="6426067"/>
            <a:ext cx="12188824" cy="0"/>
          </a:xfrm>
          <a:prstGeom prst="line">
            <a:avLst/>
          </a:prstGeom>
          <a:ln w="50800">
            <a:solidFill>
              <a:schemeClr val="bg1">
                <a:alpha val="93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945415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07987E-2640-96F8-433E-828229A4EB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Option1				Layer3 routed subnet</a:t>
            </a:r>
          </a:p>
        </p:txBody>
      </p:sp>
      <p:pic>
        <p:nvPicPr>
          <p:cNvPr id="5" name="Content Placeholder 4" descr="Server with solid fill">
            <a:extLst>
              <a:ext uri="{FF2B5EF4-FFF2-40B4-BE49-F238E27FC236}">
                <a16:creationId xmlns:a16="http://schemas.microsoft.com/office/drawing/2014/main" id="{1BA8CE2E-1EEE-673C-AB49-93455D477FB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394597" y="3868995"/>
            <a:ext cx="914400" cy="914400"/>
          </a:xfrm>
        </p:spPr>
      </p:pic>
      <p:pic>
        <p:nvPicPr>
          <p:cNvPr id="7" name="Graphic 6" descr="Smart Phone with solid fill">
            <a:extLst>
              <a:ext uri="{FF2B5EF4-FFF2-40B4-BE49-F238E27FC236}">
                <a16:creationId xmlns:a16="http://schemas.microsoft.com/office/drawing/2014/main" id="{FB6EE77E-40B3-4758-AF5B-E96936E112D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823913" y="2216944"/>
            <a:ext cx="914400" cy="914400"/>
          </a:xfrm>
          <a:prstGeom prst="rect">
            <a:avLst/>
          </a:prstGeom>
        </p:spPr>
      </p:pic>
      <p:pic>
        <p:nvPicPr>
          <p:cNvPr id="9" name="Graphic 8" descr="Wireless router with solid fill">
            <a:extLst>
              <a:ext uri="{FF2B5EF4-FFF2-40B4-BE49-F238E27FC236}">
                <a16:creationId xmlns:a16="http://schemas.microsoft.com/office/drawing/2014/main" id="{B3F3ECE9-9D32-8845-0781-B592DE74F622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2409825" y="2216944"/>
            <a:ext cx="914400" cy="914400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DE7C38D3-2D24-37F9-AC21-C5D85DF54362}"/>
              </a:ext>
            </a:extLst>
          </p:cNvPr>
          <p:cNvSpPr txBox="1"/>
          <p:nvPr/>
        </p:nvSpPr>
        <p:spPr>
          <a:xfrm>
            <a:off x="4167912" y="3607515"/>
            <a:ext cx="149066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Layer 3  switch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C57C6E0-82ED-45AB-0858-731C8ABA84EA}"/>
              </a:ext>
            </a:extLst>
          </p:cNvPr>
          <p:cNvSpPr txBox="1"/>
          <p:nvPr/>
        </p:nvSpPr>
        <p:spPr>
          <a:xfrm>
            <a:off x="2280016" y="4886981"/>
            <a:ext cx="250031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Guest SSID = VLAN x</a:t>
            </a:r>
          </a:p>
          <a:p>
            <a:r>
              <a:rPr lang="en-US" sz="1400" dirty="0"/>
              <a:t>subnet </a:t>
            </a:r>
            <a:r>
              <a:rPr lang="en-US" sz="1400" b="1" dirty="0">
                <a:solidFill>
                  <a:srgbClr val="FF0000"/>
                </a:solidFill>
              </a:rPr>
              <a:t>10.31.55.0/24</a:t>
            </a:r>
          </a:p>
        </p:txBody>
      </p:sp>
      <p:pic>
        <p:nvPicPr>
          <p:cNvPr id="13" name="Graphic 12" descr="Database with solid fill">
            <a:extLst>
              <a:ext uri="{FF2B5EF4-FFF2-40B4-BE49-F238E27FC236}">
                <a16:creationId xmlns:a16="http://schemas.microsoft.com/office/drawing/2014/main" id="{B0D4FD5C-DA58-B468-2C63-0C15A4BD6B26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7053265" y="2535644"/>
            <a:ext cx="914400" cy="914400"/>
          </a:xfrm>
          <a:prstGeom prst="rect">
            <a:avLst/>
          </a:prstGeom>
        </p:spPr>
      </p:pic>
      <p:cxnSp>
        <p:nvCxnSpPr>
          <p:cNvPr id="15" name="Elbow Connector 14">
            <a:extLst>
              <a:ext uri="{FF2B5EF4-FFF2-40B4-BE49-F238E27FC236}">
                <a16:creationId xmlns:a16="http://schemas.microsoft.com/office/drawing/2014/main" id="{F2FFA964-1316-CB4D-9366-2E0814CAE2A9}"/>
              </a:ext>
            </a:extLst>
          </p:cNvPr>
          <p:cNvCxnSpPr>
            <a:stCxn id="5" idx="3"/>
            <a:endCxn id="13" idx="1"/>
          </p:cNvCxnSpPr>
          <p:nvPr/>
        </p:nvCxnSpPr>
        <p:spPr>
          <a:xfrm flipV="1">
            <a:off x="5308997" y="2992844"/>
            <a:ext cx="1744268" cy="1333351"/>
          </a:xfrm>
          <a:prstGeom prst="bentConnector3">
            <a:avLst/>
          </a:prstGeom>
          <a:ln w="19050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8" name="Graphic 17" descr="Wireless router with solid fill">
            <a:extLst>
              <a:ext uri="{FF2B5EF4-FFF2-40B4-BE49-F238E27FC236}">
                <a16:creationId xmlns:a16="http://schemas.microsoft.com/office/drawing/2014/main" id="{18DF702B-03A9-E702-9DA3-3EE39EB05B12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2472927" y="3956863"/>
            <a:ext cx="914400" cy="914400"/>
          </a:xfrm>
          <a:prstGeom prst="rect">
            <a:avLst/>
          </a:prstGeom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637E659A-3332-9ADA-B91A-8121F8AFAB02}"/>
              </a:ext>
            </a:extLst>
          </p:cNvPr>
          <p:cNvSpPr txBox="1"/>
          <p:nvPr/>
        </p:nvSpPr>
        <p:spPr>
          <a:xfrm>
            <a:off x="1825228" y="2977456"/>
            <a:ext cx="357783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Student/Staff Managed  SSID = VLAN y</a:t>
            </a:r>
          </a:p>
          <a:p>
            <a:r>
              <a:rPr lang="en-US" sz="1400" dirty="0"/>
              <a:t>subnet </a:t>
            </a:r>
            <a:r>
              <a:rPr lang="en-US" sz="1400" b="1" dirty="0"/>
              <a:t>10.31.45.0/24</a:t>
            </a:r>
          </a:p>
        </p:txBody>
      </p:sp>
      <p:pic>
        <p:nvPicPr>
          <p:cNvPr id="20" name="Graphic 19" descr="Smart Phone with solid fill">
            <a:extLst>
              <a:ext uri="{FF2B5EF4-FFF2-40B4-BE49-F238E27FC236}">
                <a16:creationId xmlns:a16="http://schemas.microsoft.com/office/drawing/2014/main" id="{2BDCA850-3A4E-625B-B16C-DDFA0F3F4B7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821529" y="4495801"/>
            <a:ext cx="914400" cy="914400"/>
          </a:xfrm>
          <a:prstGeom prst="rect">
            <a:avLst/>
          </a:prstGeom>
        </p:spPr>
      </p:pic>
      <p:sp>
        <p:nvSpPr>
          <p:cNvPr id="22" name="TextBox 21">
            <a:extLst>
              <a:ext uri="{FF2B5EF4-FFF2-40B4-BE49-F238E27FC236}">
                <a16:creationId xmlns:a16="http://schemas.microsoft.com/office/drawing/2014/main" id="{85F16025-5D48-29C3-8A68-B6D2AEED3096}"/>
              </a:ext>
            </a:extLst>
          </p:cNvPr>
          <p:cNvSpPr txBox="1"/>
          <p:nvPr/>
        </p:nvSpPr>
        <p:spPr>
          <a:xfrm>
            <a:off x="6815137" y="2216944"/>
            <a:ext cx="205263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Protex Appliance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63BA0F0A-66DD-5DD5-1FC6-6A180304071C}"/>
              </a:ext>
            </a:extLst>
          </p:cNvPr>
          <p:cNvSpPr txBox="1"/>
          <p:nvPr/>
        </p:nvSpPr>
        <p:spPr>
          <a:xfrm>
            <a:off x="7967665" y="2844403"/>
            <a:ext cx="3543297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/>
              <a:t>Transparent Filter Default</a:t>
            </a:r>
          </a:p>
          <a:p>
            <a:pPr algn="ctr"/>
            <a:r>
              <a:rPr lang="en-US" sz="1600" dirty="0"/>
              <a:t> = Protex:Student Filtering with SSL content inspection</a:t>
            </a:r>
          </a:p>
          <a:p>
            <a:pPr algn="ctr"/>
            <a:endParaRPr lang="en-US" sz="1600" dirty="0"/>
          </a:p>
          <a:p>
            <a:pPr algn="ctr"/>
            <a:endParaRPr lang="en-US" sz="1600" dirty="0"/>
          </a:p>
          <a:p>
            <a:pPr algn="ctr"/>
            <a:endParaRPr lang="en-US" sz="1600" dirty="0"/>
          </a:p>
          <a:p>
            <a:pPr algn="ctr"/>
            <a:r>
              <a:rPr lang="en-US" sz="1600" dirty="0"/>
              <a:t>Transparent Filter Location Map</a:t>
            </a:r>
          </a:p>
          <a:p>
            <a:pPr algn="ctr"/>
            <a:r>
              <a:rPr lang="en-US" sz="1600" b="1" dirty="0">
                <a:solidFill>
                  <a:srgbClr val="FF0000"/>
                </a:solidFill>
              </a:rPr>
              <a:t>10.31.55.0/24</a:t>
            </a:r>
            <a:r>
              <a:rPr lang="en-US" sz="1600" dirty="0">
                <a:solidFill>
                  <a:srgbClr val="FF0000"/>
                </a:solidFill>
              </a:rPr>
              <a:t> </a:t>
            </a:r>
          </a:p>
          <a:p>
            <a:pPr algn="ctr"/>
            <a:r>
              <a:rPr lang="en-US" sz="1600" dirty="0"/>
              <a:t>= Staff No Man in the Middle Filtering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92EA808-B43C-ED7C-1D38-F757E6871275}"/>
              </a:ext>
            </a:extLst>
          </p:cNvPr>
          <p:cNvSpPr txBox="1"/>
          <p:nvPr/>
        </p:nvSpPr>
        <p:spPr>
          <a:xfrm>
            <a:off x="6300890" y="3450044"/>
            <a:ext cx="1760837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Transit or routing subnet VLAN z 10.255.255.0/30</a:t>
            </a:r>
          </a:p>
        </p:txBody>
      </p:sp>
    </p:spTree>
    <p:extLst>
      <p:ext uri="{BB962C8B-B14F-4D97-AF65-F5344CB8AC3E}">
        <p14:creationId xmlns:p14="http://schemas.microsoft.com/office/powerpoint/2010/main" val="40923585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07987E-2640-96F8-433E-828229A4EB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0075" y="757238"/>
            <a:ext cx="10639425" cy="1147762"/>
          </a:xfrm>
        </p:spPr>
        <p:txBody>
          <a:bodyPr/>
          <a:lstStyle/>
          <a:p>
            <a:r>
              <a:rPr lang="en-US" dirty="0"/>
              <a:t>Option2				Layer2 connected subnets</a:t>
            </a:r>
          </a:p>
        </p:txBody>
      </p:sp>
      <p:pic>
        <p:nvPicPr>
          <p:cNvPr id="5" name="Content Placeholder 4" descr="Server with solid fill">
            <a:extLst>
              <a:ext uri="{FF2B5EF4-FFF2-40B4-BE49-F238E27FC236}">
                <a16:creationId xmlns:a16="http://schemas.microsoft.com/office/drawing/2014/main" id="{1BA8CE2E-1EEE-673C-AB49-93455D477FB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099167" y="3350303"/>
            <a:ext cx="914400" cy="914400"/>
          </a:xfrm>
        </p:spPr>
      </p:pic>
      <p:pic>
        <p:nvPicPr>
          <p:cNvPr id="7" name="Graphic 6" descr="Smart Phone with solid fill">
            <a:extLst>
              <a:ext uri="{FF2B5EF4-FFF2-40B4-BE49-F238E27FC236}">
                <a16:creationId xmlns:a16="http://schemas.microsoft.com/office/drawing/2014/main" id="{FB6EE77E-40B3-4758-AF5B-E96936E112D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823913" y="2216944"/>
            <a:ext cx="914400" cy="914400"/>
          </a:xfrm>
          <a:prstGeom prst="rect">
            <a:avLst/>
          </a:prstGeom>
        </p:spPr>
      </p:pic>
      <p:pic>
        <p:nvPicPr>
          <p:cNvPr id="9" name="Graphic 8" descr="Wireless router with solid fill">
            <a:extLst>
              <a:ext uri="{FF2B5EF4-FFF2-40B4-BE49-F238E27FC236}">
                <a16:creationId xmlns:a16="http://schemas.microsoft.com/office/drawing/2014/main" id="{B3F3ECE9-9D32-8845-0781-B592DE74F622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2472927" y="1945481"/>
            <a:ext cx="914400" cy="914400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DE7C38D3-2D24-37F9-AC21-C5D85DF54362}"/>
              </a:ext>
            </a:extLst>
          </p:cNvPr>
          <p:cNvSpPr txBox="1"/>
          <p:nvPr/>
        </p:nvSpPr>
        <p:spPr>
          <a:xfrm>
            <a:off x="4010026" y="3163696"/>
            <a:ext cx="149066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Layer 2  switch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C57C6E0-82ED-45AB-0858-731C8ABA84EA}"/>
              </a:ext>
            </a:extLst>
          </p:cNvPr>
          <p:cNvSpPr txBox="1"/>
          <p:nvPr/>
        </p:nvSpPr>
        <p:spPr>
          <a:xfrm>
            <a:off x="2000186" y="4773340"/>
            <a:ext cx="250031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Guest SSID = VLAN x</a:t>
            </a:r>
          </a:p>
          <a:p>
            <a:r>
              <a:rPr lang="en-US" sz="1400" dirty="0"/>
              <a:t>subnet </a:t>
            </a:r>
            <a:r>
              <a:rPr lang="en-US" sz="1400" b="1" dirty="0">
                <a:solidFill>
                  <a:srgbClr val="FF0000"/>
                </a:solidFill>
              </a:rPr>
              <a:t>10.31.55.0/24</a:t>
            </a:r>
          </a:p>
        </p:txBody>
      </p:sp>
      <p:pic>
        <p:nvPicPr>
          <p:cNvPr id="13" name="Graphic 12" descr="Database with solid fill">
            <a:extLst>
              <a:ext uri="{FF2B5EF4-FFF2-40B4-BE49-F238E27FC236}">
                <a16:creationId xmlns:a16="http://schemas.microsoft.com/office/drawing/2014/main" id="{B0D4FD5C-DA58-B468-2C63-0C15A4BD6B26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7344082" y="2588028"/>
            <a:ext cx="914400" cy="914400"/>
          </a:xfrm>
          <a:prstGeom prst="rect">
            <a:avLst/>
          </a:prstGeom>
        </p:spPr>
      </p:pic>
      <p:cxnSp>
        <p:nvCxnSpPr>
          <p:cNvPr id="15" name="Elbow Connector 14">
            <a:extLst>
              <a:ext uri="{FF2B5EF4-FFF2-40B4-BE49-F238E27FC236}">
                <a16:creationId xmlns:a16="http://schemas.microsoft.com/office/drawing/2014/main" id="{F2FFA964-1316-CB4D-9366-2E0814CAE2A9}"/>
              </a:ext>
            </a:extLst>
          </p:cNvPr>
          <p:cNvCxnSpPr>
            <a:cxnSpLocks/>
          </p:cNvCxnSpPr>
          <p:nvPr/>
        </p:nvCxnSpPr>
        <p:spPr>
          <a:xfrm flipV="1">
            <a:off x="5001815" y="3586976"/>
            <a:ext cx="2799467" cy="477656"/>
          </a:xfrm>
          <a:prstGeom prst="bentConnector2">
            <a:avLst/>
          </a:prstGeom>
          <a:ln w="19050">
            <a:solidFill>
              <a:srgbClr val="FF0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8" name="Graphic 17" descr="Wireless router with solid fill">
            <a:extLst>
              <a:ext uri="{FF2B5EF4-FFF2-40B4-BE49-F238E27FC236}">
                <a16:creationId xmlns:a16="http://schemas.microsoft.com/office/drawing/2014/main" id="{18DF702B-03A9-E702-9DA3-3EE39EB05B12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2472927" y="3956863"/>
            <a:ext cx="914400" cy="914400"/>
          </a:xfrm>
          <a:prstGeom prst="rect">
            <a:avLst/>
          </a:prstGeom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637E659A-3332-9ADA-B91A-8121F8AFAB02}"/>
              </a:ext>
            </a:extLst>
          </p:cNvPr>
          <p:cNvSpPr txBox="1"/>
          <p:nvPr/>
        </p:nvSpPr>
        <p:spPr>
          <a:xfrm>
            <a:off x="1674444" y="2820891"/>
            <a:ext cx="3577831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Student/Staff Managed  </a:t>
            </a:r>
          </a:p>
          <a:p>
            <a:r>
              <a:rPr lang="en-US" sz="1400" dirty="0"/>
              <a:t>SSID = VLAN y</a:t>
            </a:r>
          </a:p>
          <a:p>
            <a:r>
              <a:rPr lang="en-US" sz="1400" dirty="0"/>
              <a:t>subnet 10.31.45.0/24</a:t>
            </a:r>
          </a:p>
        </p:txBody>
      </p:sp>
      <p:pic>
        <p:nvPicPr>
          <p:cNvPr id="20" name="Graphic 19" descr="Smart Phone with solid fill">
            <a:extLst>
              <a:ext uri="{FF2B5EF4-FFF2-40B4-BE49-F238E27FC236}">
                <a16:creationId xmlns:a16="http://schemas.microsoft.com/office/drawing/2014/main" id="{2BDCA850-3A4E-625B-B16C-DDFA0F3F4B7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821529" y="4495801"/>
            <a:ext cx="914400" cy="914400"/>
          </a:xfrm>
          <a:prstGeom prst="rect">
            <a:avLst/>
          </a:prstGeom>
        </p:spPr>
      </p:pic>
      <p:sp>
        <p:nvSpPr>
          <p:cNvPr id="22" name="TextBox 21">
            <a:extLst>
              <a:ext uri="{FF2B5EF4-FFF2-40B4-BE49-F238E27FC236}">
                <a16:creationId xmlns:a16="http://schemas.microsoft.com/office/drawing/2014/main" id="{85F16025-5D48-29C3-8A68-B6D2AEED3096}"/>
              </a:ext>
            </a:extLst>
          </p:cNvPr>
          <p:cNvSpPr txBox="1"/>
          <p:nvPr/>
        </p:nvSpPr>
        <p:spPr>
          <a:xfrm>
            <a:off x="7232163" y="2297239"/>
            <a:ext cx="205263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Protex Appliance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63BA0F0A-66DD-5DD5-1FC6-6A180304071C}"/>
              </a:ext>
            </a:extLst>
          </p:cNvPr>
          <p:cNvSpPr txBox="1"/>
          <p:nvPr/>
        </p:nvSpPr>
        <p:spPr>
          <a:xfrm>
            <a:off x="8113983" y="3474209"/>
            <a:ext cx="3543297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/>
              <a:t>Transparent Filter Default</a:t>
            </a:r>
          </a:p>
          <a:p>
            <a:pPr algn="ctr"/>
            <a:r>
              <a:rPr lang="en-US" sz="1600" dirty="0"/>
              <a:t> = Protex:Student Filtering with SSL content inspection</a:t>
            </a:r>
          </a:p>
          <a:p>
            <a:pPr algn="ctr"/>
            <a:endParaRPr lang="en-US" sz="1600" dirty="0"/>
          </a:p>
          <a:p>
            <a:pPr algn="ctr"/>
            <a:r>
              <a:rPr lang="en-US" sz="1600" dirty="0"/>
              <a:t>Transparent Filter Location Map</a:t>
            </a:r>
          </a:p>
          <a:p>
            <a:pPr algn="ctr"/>
            <a:r>
              <a:rPr lang="en-US" sz="1600" b="1" dirty="0">
                <a:solidFill>
                  <a:srgbClr val="FF0000"/>
                </a:solidFill>
              </a:rPr>
              <a:t>10.31.55.0/24</a:t>
            </a:r>
            <a:r>
              <a:rPr lang="en-US" sz="1600" dirty="0">
                <a:solidFill>
                  <a:srgbClr val="FF0000"/>
                </a:solidFill>
              </a:rPr>
              <a:t> </a:t>
            </a:r>
          </a:p>
          <a:p>
            <a:pPr algn="ctr"/>
            <a:r>
              <a:rPr lang="en-US" sz="1600" dirty="0"/>
              <a:t>= Staff No Man in the Middle Filtering</a:t>
            </a:r>
          </a:p>
        </p:txBody>
      </p:sp>
      <p:cxnSp>
        <p:nvCxnSpPr>
          <p:cNvPr id="6" name="Elbow Connector 5">
            <a:extLst>
              <a:ext uri="{FF2B5EF4-FFF2-40B4-BE49-F238E27FC236}">
                <a16:creationId xmlns:a16="http://schemas.microsoft.com/office/drawing/2014/main" id="{FE3C182F-07F5-A1F0-7855-D4E54B028364}"/>
              </a:ext>
            </a:extLst>
          </p:cNvPr>
          <p:cNvCxnSpPr>
            <a:stCxn id="5" idx="3"/>
            <a:endCxn id="13" idx="1"/>
          </p:cNvCxnSpPr>
          <p:nvPr/>
        </p:nvCxnSpPr>
        <p:spPr>
          <a:xfrm flipV="1">
            <a:off x="5013567" y="3045228"/>
            <a:ext cx="2330515" cy="762275"/>
          </a:xfrm>
          <a:prstGeom prst="bentConnector3">
            <a:avLst/>
          </a:prstGeom>
          <a:ln w="25400">
            <a:solidFill>
              <a:srgbClr val="00206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C71ACDAA-BB11-00E5-9CF4-009B10E8FEF9}"/>
              </a:ext>
            </a:extLst>
          </p:cNvPr>
          <p:cNvSpPr txBox="1"/>
          <p:nvPr/>
        </p:nvSpPr>
        <p:spPr>
          <a:xfrm>
            <a:off x="4510387" y="2582793"/>
            <a:ext cx="26250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Untagged VLAN y to Protex LAN port 10.31.45.1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59C032F4-D332-7F4E-BD98-79BE7289DDA2}"/>
              </a:ext>
            </a:extLst>
          </p:cNvPr>
          <p:cNvSpPr txBox="1"/>
          <p:nvPr/>
        </p:nvSpPr>
        <p:spPr>
          <a:xfrm>
            <a:off x="5349413" y="4283985"/>
            <a:ext cx="26250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Untagged VLAN x to Protex DMZ port </a:t>
            </a:r>
            <a:r>
              <a:rPr lang="en-US" sz="1400" b="1" dirty="0">
                <a:solidFill>
                  <a:srgbClr val="FF0000"/>
                </a:solidFill>
              </a:rPr>
              <a:t>10.31.55.1</a:t>
            </a:r>
          </a:p>
        </p:txBody>
      </p:sp>
    </p:spTree>
    <p:extLst>
      <p:ext uri="{BB962C8B-B14F-4D97-AF65-F5344CB8AC3E}">
        <p14:creationId xmlns:p14="http://schemas.microsoft.com/office/powerpoint/2010/main" val="7370389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07987E-2640-96F8-433E-828229A4EB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Option3				WIFI NAT MODE</a:t>
            </a:r>
          </a:p>
        </p:txBody>
      </p:sp>
      <p:pic>
        <p:nvPicPr>
          <p:cNvPr id="5" name="Content Placeholder 4" descr="Server with solid fill">
            <a:extLst>
              <a:ext uri="{FF2B5EF4-FFF2-40B4-BE49-F238E27FC236}">
                <a16:creationId xmlns:a16="http://schemas.microsoft.com/office/drawing/2014/main" id="{1BA8CE2E-1EEE-673C-AB49-93455D477FB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228504" y="3924145"/>
            <a:ext cx="914400" cy="914400"/>
          </a:xfrm>
        </p:spPr>
      </p:pic>
      <p:pic>
        <p:nvPicPr>
          <p:cNvPr id="7" name="Graphic 6" descr="Smart Phone with solid fill">
            <a:extLst>
              <a:ext uri="{FF2B5EF4-FFF2-40B4-BE49-F238E27FC236}">
                <a16:creationId xmlns:a16="http://schemas.microsoft.com/office/drawing/2014/main" id="{FB6EE77E-40B3-4758-AF5B-E96936E112D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357955" y="2013662"/>
            <a:ext cx="914400" cy="914400"/>
          </a:xfrm>
          <a:prstGeom prst="rect">
            <a:avLst/>
          </a:prstGeom>
        </p:spPr>
      </p:pic>
      <p:pic>
        <p:nvPicPr>
          <p:cNvPr id="9" name="Graphic 8" descr="Wireless router with solid fill">
            <a:extLst>
              <a:ext uri="{FF2B5EF4-FFF2-40B4-BE49-F238E27FC236}">
                <a16:creationId xmlns:a16="http://schemas.microsoft.com/office/drawing/2014/main" id="{B3F3ECE9-9D32-8845-0781-B592DE74F622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2402038" y="1873535"/>
            <a:ext cx="914400" cy="914400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DE7C38D3-2D24-37F9-AC21-C5D85DF54362}"/>
              </a:ext>
            </a:extLst>
          </p:cNvPr>
          <p:cNvSpPr txBox="1"/>
          <p:nvPr/>
        </p:nvSpPr>
        <p:spPr>
          <a:xfrm>
            <a:off x="4196205" y="3665664"/>
            <a:ext cx="149066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Layer 2 switch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C57C6E0-82ED-45AB-0858-731C8ABA84EA}"/>
              </a:ext>
            </a:extLst>
          </p:cNvPr>
          <p:cNvSpPr txBox="1"/>
          <p:nvPr/>
        </p:nvSpPr>
        <p:spPr>
          <a:xfrm>
            <a:off x="2209736" y="5146655"/>
            <a:ext cx="278130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Guest SSID = DHCP/NAT Mode</a:t>
            </a:r>
          </a:p>
          <a:p>
            <a:r>
              <a:rPr lang="en-US" sz="1400" dirty="0"/>
              <a:t>Client Scope 192.168.1.0/24 </a:t>
            </a:r>
          </a:p>
          <a:p>
            <a:r>
              <a:rPr lang="en-US" sz="1400" dirty="0"/>
              <a:t>AP address /  NAT address </a:t>
            </a:r>
            <a:r>
              <a:rPr lang="en-US" sz="1400" b="1" dirty="0">
                <a:solidFill>
                  <a:srgbClr val="FF0000"/>
                </a:solidFill>
              </a:rPr>
              <a:t>10.31.45.5</a:t>
            </a:r>
          </a:p>
        </p:txBody>
      </p:sp>
      <p:pic>
        <p:nvPicPr>
          <p:cNvPr id="13" name="Graphic 12" descr="Database with solid fill">
            <a:extLst>
              <a:ext uri="{FF2B5EF4-FFF2-40B4-BE49-F238E27FC236}">
                <a16:creationId xmlns:a16="http://schemas.microsoft.com/office/drawing/2014/main" id="{B0D4FD5C-DA58-B468-2C63-0C15A4BD6B26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7053265" y="2535644"/>
            <a:ext cx="914400" cy="914400"/>
          </a:xfrm>
          <a:prstGeom prst="rect">
            <a:avLst/>
          </a:prstGeom>
        </p:spPr>
      </p:pic>
      <p:cxnSp>
        <p:nvCxnSpPr>
          <p:cNvPr id="15" name="Elbow Connector 14">
            <a:extLst>
              <a:ext uri="{FF2B5EF4-FFF2-40B4-BE49-F238E27FC236}">
                <a16:creationId xmlns:a16="http://schemas.microsoft.com/office/drawing/2014/main" id="{F2FFA964-1316-CB4D-9366-2E0814CAE2A9}"/>
              </a:ext>
            </a:extLst>
          </p:cNvPr>
          <p:cNvCxnSpPr>
            <a:stCxn id="5" idx="3"/>
            <a:endCxn id="13" idx="1"/>
          </p:cNvCxnSpPr>
          <p:nvPr/>
        </p:nvCxnSpPr>
        <p:spPr>
          <a:xfrm flipV="1">
            <a:off x="5142904" y="2992844"/>
            <a:ext cx="1910361" cy="1388501"/>
          </a:xfrm>
          <a:prstGeom prst="bentConnector3">
            <a:avLst/>
          </a:prstGeom>
          <a:ln w="19050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8" name="Graphic 17" descr="Wireless router with solid fill">
            <a:extLst>
              <a:ext uri="{FF2B5EF4-FFF2-40B4-BE49-F238E27FC236}">
                <a16:creationId xmlns:a16="http://schemas.microsoft.com/office/drawing/2014/main" id="{18DF702B-03A9-E702-9DA3-3EE39EB05B12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2662848" y="4285766"/>
            <a:ext cx="914400" cy="914400"/>
          </a:xfrm>
          <a:prstGeom prst="rect">
            <a:avLst/>
          </a:prstGeom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637E659A-3332-9ADA-B91A-8121F8AFAB02}"/>
              </a:ext>
            </a:extLst>
          </p:cNvPr>
          <p:cNvSpPr txBox="1"/>
          <p:nvPr/>
        </p:nvSpPr>
        <p:spPr>
          <a:xfrm>
            <a:off x="982859" y="3023549"/>
            <a:ext cx="357783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Student/Staff Managed  SSID - Bridge Mode</a:t>
            </a:r>
          </a:p>
          <a:p>
            <a:r>
              <a:rPr lang="en-US" sz="1400" dirty="0"/>
              <a:t>AP address 10.31.45.5</a:t>
            </a:r>
          </a:p>
          <a:p>
            <a:r>
              <a:rPr lang="en-US" sz="1400" dirty="0"/>
              <a:t>Client scope 10.31.45.0/24 – passed through AP un-</a:t>
            </a:r>
            <a:r>
              <a:rPr lang="en-US" sz="1400" dirty="0" err="1"/>
              <a:t>natted</a:t>
            </a:r>
            <a:endParaRPr lang="en-US" sz="1400" dirty="0"/>
          </a:p>
        </p:txBody>
      </p:sp>
      <p:pic>
        <p:nvPicPr>
          <p:cNvPr id="20" name="Graphic 19" descr="Smart Phone with solid fill">
            <a:extLst>
              <a:ext uri="{FF2B5EF4-FFF2-40B4-BE49-F238E27FC236}">
                <a16:creationId xmlns:a16="http://schemas.microsoft.com/office/drawing/2014/main" id="{2BDCA850-3A4E-625B-B16C-DDFA0F3F4B7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821529" y="4495801"/>
            <a:ext cx="914400" cy="914400"/>
          </a:xfrm>
          <a:prstGeom prst="rect">
            <a:avLst/>
          </a:prstGeom>
        </p:spPr>
      </p:pic>
      <p:sp>
        <p:nvSpPr>
          <p:cNvPr id="22" name="TextBox 21">
            <a:extLst>
              <a:ext uri="{FF2B5EF4-FFF2-40B4-BE49-F238E27FC236}">
                <a16:creationId xmlns:a16="http://schemas.microsoft.com/office/drawing/2014/main" id="{85F16025-5D48-29C3-8A68-B6D2AEED3096}"/>
              </a:ext>
            </a:extLst>
          </p:cNvPr>
          <p:cNvSpPr txBox="1"/>
          <p:nvPr/>
        </p:nvSpPr>
        <p:spPr>
          <a:xfrm>
            <a:off x="6815137" y="2216944"/>
            <a:ext cx="205263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Protex Appliance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63BA0F0A-66DD-5DD5-1FC6-6A180304071C}"/>
              </a:ext>
            </a:extLst>
          </p:cNvPr>
          <p:cNvSpPr txBox="1"/>
          <p:nvPr/>
        </p:nvSpPr>
        <p:spPr>
          <a:xfrm>
            <a:off x="7967665" y="2844403"/>
            <a:ext cx="3543297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/>
              <a:t>Transparent Filter Default</a:t>
            </a:r>
          </a:p>
          <a:p>
            <a:pPr algn="ctr"/>
            <a:r>
              <a:rPr lang="en-US" sz="1600" dirty="0"/>
              <a:t> = Protex:Student Filtering with SSL content inspection for un-</a:t>
            </a:r>
            <a:r>
              <a:rPr lang="en-US" sz="1600" dirty="0" err="1"/>
              <a:t>natted</a:t>
            </a:r>
            <a:r>
              <a:rPr lang="en-US" sz="1600" dirty="0"/>
              <a:t> student/staff devices</a:t>
            </a:r>
          </a:p>
          <a:p>
            <a:pPr algn="ctr"/>
            <a:endParaRPr lang="en-US" sz="1600" dirty="0"/>
          </a:p>
          <a:p>
            <a:pPr algn="ctr"/>
            <a:endParaRPr lang="en-US" sz="1600" dirty="0"/>
          </a:p>
          <a:p>
            <a:pPr algn="ctr"/>
            <a:r>
              <a:rPr lang="en-US" sz="1600" dirty="0"/>
              <a:t>Transparent Filter Location Map</a:t>
            </a:r>
          </a:p>
          <a:p>
            <a:pPr algn="ctr"/>
            <a:r>
              <a:rPr lang="en-US" sz="1600" b="1" dirty="0">
                <a:solidFill>
                  <a:srgbClr val="FF0000"/>
                </a:solidFill>
              </a:rPr>
              <a:t>10.31.45.5</a:t>
            </a:r>
            <a:endParaRPr lang="en-US" sz="1600" dirty="0">
              <a:solidFill>
                <a:srgbClr val="FF0000"/>
              </a:solidFill>
            </a:endParaRPr>
          </a:p>
          <a:p>
            <a:pPr algn="ctr"/>
            <a:r>
              <a:rPr lang="en-US" sz="1600" dirty="0"/>
              <a:t>= Staff No Man in the Middle Filtering</a:t>
            </a:r>
          </a:p>
          <a:p>
            <a:pPr algn="ctr"/>
            <a:r>
              <a:rPr lang="en-US" sz="1600" dirty="0"/>
              <a:t>192.168.1.x clients “hide” behind Access Point IP address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CBEDCC5-B950-7B5F-7BA3-AF5FFC7F6817}"/>
              </a:ext>
            </a:extLst>
          </p:cNvPr>
          <p:cNvSpPr txBox="1"/>
          <p:nvPr/>
        </p:nvSpPr>
        <p:spPr>
          <a:xfrm>
            <a:off x="6272471" y="2660987"/>
            <a:ext cx="105189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10.31.45.1</a:t>
            </a:r>
          </a:p>
        </p:txBody>
      </p:sp>
    </p:spTree>
    <p:extLst>
      <p:ext uri="{BB962C8B-B14F-4D97-AF65-F5344CB8AC3E}">
        <p14:creationId xmlns:p14="http://schemas.microsoft.com/office/powerpoint/2010/main" val="654641606"/>
      </p:ext>
    </p:extLst>
  </p:cSld>
  <p:clrMapOvr>
    <a:masterClrMapping/>
  </p:clrMapOvr>
</p:sld>
</file>

<file path=ppt/theme/theme1.xml><?xml version="1.0" encoding="utf-8"?>
<a:theme xmlns:a="http://schemas.openxmlformats.org/drawingml/2006/main" name="AfterglowVTI">
  <a:themeElements>
    <a:clrScheme name="AnalogousFromLightSeedRightStep">
      <a:dk1>
        <a:srgbClr val="000000"/>
      </a:dk1>
      <a:lt1>
        <a:srgbClr val="FFFFFF"/>
      </a:lt1>
      <a:dk2>
        <a:srgbClr val="413424"/>
      </a:dk2>
      <a:lt2>
        <a:srgbClr val="E2E5E8"/>
      </a:lt2>
      <a:accent1>
        <a:srgbClr val="D19651"/>
      </a:accent1>
      <a:accent2>
        <a:srgbClr val="A9A64F"/>
      </a:accent2>
      <a:accent3>
        <a:srgbClr val="90AB63"/>
      </a:accent3>
      <a:accent4>
        <a:srgbClr val="66B253"/>
      </a:accent4>
      <a:accent5>
        <a:srgbClr val="58B46B"/>
      </a:accent5>
      <a:accent6>
        <a:srgbClr val="53B28E"/>
      </a:accent6>
      <a:hlink>
        <a:srgbClr val="6283AA"/>
      </a:hlink>
      <a:folHlink>
        <a:srgbClr val="7F7F7F"/>
      </a:folHlink>
    </a:clrScheme>
    <a:fontScheme name="Trade Gothic">
      <a:majorFont>
        <a:latin typeface="Trade Gothic Next Cond"/>
        <a:ea typeface=""/>
        <a:cs typeface=""/>
      </a:majorFont>
      <a:minorFont>
        <a:latin typeface="Trade Gothic Next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fterglowVTI" id="{804DBEB7-1920-4C72-A0CB-091339F1875F}" vid="{D4C59F5A-9ECA-4C96-BDFD-0606A75324E3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77</TotalTime>
  <Words>246</Words>
  <Application>Microsoft Macintosh PowerPoint</Application>
  <PresentationFormat>Widescreen</PresentationFormat>
  <Paragraphs>52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Trade Gothic Next Cond</vt:lpstr>
      <vt:lpstr>Trade Gothic Next Light</vt:lpstr>
      <vt:lpstr>AfterglowVTI</vt:lpstr>
      <vt:lpstr>Internet4schools – guest Wi-Fi solutions</vt:lpstr>
      <vt:lpstr>Option1    Layer3 routed subnet</vt:lpstr>
      <vt:lpstr>Option2    Layer2 connected subnets</vt:lpstr>
      <vt:lpstr>Option3    WIFI NAT MODE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Internet4schools – guest Wi-Fi solutions</dc:title>
  <dc:creator>Simon Bright</dc:creator>
  <cp:lastModifiedBy>Simon Bright</cp:lastModifiedBy>
  <cp:revision>12</cp:revision>
  <dcterms:created xsi:type="dcterms:W3CDTF">2022-10-19T13:02:14Z</dcterms:created>
  <dcterms:modified xsi:type="dcterms:W3CDTF">2023-08-29T16:17:53Z</dcterms:modified>
</cp:coreProperties>
</file>